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62" r:id="rId9"/>
    <p:sldId id="263" r:id="rId10"/>
    <p:sldId id="266" r:id="rId11"/>
    <p:sldId id="268" r:id="rId12"/>
    <p:sldId id="264" r:id="rId13"/>
    <p:sldId id="265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3"/>
    <p:restoredTop sz="96093"/>
  </p:normalViewPr>
  <p:slideViewPr>
    <p:cSldViewPr snapToGrid="0" snapToObjects="1">
      <p:cViewPr>
        <p:scale>
          <a:sx n="83" d="100"/>
          <a:sy n="83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Post-fire Mean NDVI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91A62-2952-6145-957F-7870F0D9C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Percent Recovery (June)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09C97-85C0-44E3-A79B-D2C9044F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7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FEFD-8596-D744-89F3-A563C2E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51B5-1041-6048-801A-C030C38F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managed by the BLM has a greater recovery rate, and a decreasing interquartile range</a:t>
            </a:r>
          </a:p>
          <a:p>
            <a:r>
              <a:rPr lang="en-US" dirty="0"/>
              <a:t>Private land salvaged logged after the fire. </a:t>
            </a:r>
          </a:p>
        </p:txBody>
      </p:sp>
    </p:spTree>
    <p:extLst>
      <p:ext uri="{BB962C8B-B14F-4D97-AF65-F5344CB8AC3E}">
        <p14:creationId xmlns:p14="http://schemas.microsoft.com/office/powerpoint/2010/main" val="259682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E869CB1-5AED-46E7-9F1A-0E4D062E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9"/>
          <a:stretch/>
        </p:blipFill>
        <p:spPr>
          <a:xfrm>
            <a:off x="6172200" y="1428750"/>
            <a:ext cx="5842373" cy="50608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43B49-8E5B-4E19-8540-1108F9928D2B}"/>
              </a:ext>
            </a:extLst>
          </p:cNvPr>
          <p:cNvSpPr txBox="1">
            <a:spLocks/>
          </p:cNvSpPr>
          <p:nvPr/>
        </p:nvSpPr>
        <p:spPr>
          <a:xfrm>
            <a:off x="826655" y="2171700"/>
            <a:ext cx="441210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5" y="2171700"/>
            <a:ext cx="4412105" cy="3581400"/>
          </a:xfrm>
        </p:spPr>
        <p:txBody>
          <a:bodyPr/>
          <a:lstStyle/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1327B0-68E8-48FE-BD95-AABC059DD7B8}"/>
              </a:ext>
            </a:extLst>
          </p:cNvPr>
          <p:cNvGrpSpPr/>
          <p:nvPr/>
        </p:nvGrpSpPr>
        <p:grpSpPr>
          <a:xfrm>
            <a:off x="6143594" y="1785828"/>
            <a:ext cx="5970135" cy="4856136"/>
            <a:chOff x="4607695" y="981231"/>
            <a:chExt cx="4477601" cy="3642102"/>
          </a:xfrm>
        </p:grpSpPr>
        <p:pic>
          <p:nvPicPr>
            <p:cNvPr id="13" name="Google Shape;276;p31">
              <a:extLst>
                <a:ext uri="{FF2B5EF4-FFF2-40B4-BE49-F238E27FC236}">
                  <a16:creationId xmlns:a16="http://schemas.microsoft.com/office/drawing/2014/main" id="{C5B97CE5-7DC7-4C4B-9617-B4EC6B8B3A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110" t="185" r="20084" b="95"/>
            <a:stretch/>
          </p:blipFill>
          <p:spPr>
            <a:xfrm>
              <a:off x="4607695" y="981231"/>
              <a:ext cx="4477601" cy="364210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79;p31">
              <a:extLst>
                <a:ext uri="{FF2B5EF4-FFF2-40B4-BE49-F238E27FC236}">
                  <a16:creationId xmlns:a16="http://schemas.microsoft.com/office/drawing/2014/main" id="{D0F16393-553C-4AD6-A281-D90EDDBC7244}"/>
                </a:ext>
              </a:extLst>
            </p:cNvPr>
            <p:cNvSpPr txBox="1"/>
            <p:nvPr/>
          </p:nvSpPr>
          <p:spPr>
            <a:xfrm>
              <a:off x="5874327" y="4190474"/>
              <a:ext cx="2639292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DEM of difference ( DoD)</a:t>
              </a:r>
              <a:endParaRPr sz="24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09F9CD-F0C1-4224-86CA-3C93E115AF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1131" y="1225013"/>
              <a:ext cx="1744901" cy="153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5F6B30-5F70-434B-A868-4C9731CF93B9}"/>
                </a:ext>
              </a:extLst>
            </p:cNvPr>
            <p:cNvSpPr txBox="1"/>
            <p:nvPr/>
          </p:nvSpPr>
          <p:spPr>
            <a:xfrm>
              <a:off x="5159591" y="1240318"/>
              <a:ext cx="1652587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b="1" dirty="0"/>
                <a:t>200 meters</a:t>
              </a:r>
            </a:p>
          </p:txBody>
        </p:sp>
        <p:sp>
          <p:nvSpPr>
            <p:cNvPr id="21" name="Google Shape;142;p21">
              <a:extLst>
                <a:ext uri="{FF2B5EF4-FFF2-40B4-BE49-F238E27FC236}">
                  <a16:creationId xmlns:a16="http://schemas.microsoft.com/office/drawing/2014/main" id="{2B5B4F0C-ACE2-40AD-8725-D6D3B128B4D4}"/>
                </a:ext>
              </a:extLst>
            </p:cNvPr>
            <p:cNvSpPr txBox="1"/>
            <p:nvPr/>
          </p:nvSpPr>
          <p:spPr>
            <a:xfrm>
              <a:off x="6922697" y="3843715"/>
              <a:ext cx="1491324" cy="39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2013- 2015</a:t>
              </a:r>
              <a:endParaRPr sz="2400" dirty="0"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1302003-9AED-4859-B868-34EBC0AB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94" y="3425779"/>
            <a:ext cx="1225552" cy="3268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94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https://github.com/bhunter2/PostFire_NDVI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EFAE920-C404-4343-9984-30B8E0944D24}"/>
              </a:ext>
            </a:extLst>
          </p:cNvPr>
          <p:cNvGrpSpPr/>
          <p:nvPr/>
        </p:nvGrpSpPr>
        <p:grpSpPr>
          <a:xfrm>
            <a:off x="7269124" y="1351550"/>
            <a:ext cx="4688325" cy="5430848"/>
            <a:chOff x="3178968" y="99312"/>
            <a:chExt cx="4440264" cy="5143500"/>
          </a:xfrm>
        </p:grpSpPr>
        <p:pic>
          <p:nvPicPr>
            <p:cNvPr id="19" name="Picture 18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CFC13A3B-51B2-4846-AB3A-02BB24CA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871484-B704-4CF9-9EB4-957E41E42BDA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73" y="422660"/>
            <a:ext cx="9601200" cy="810528"/>
          </a:xfrm>
        </p:spPr>
        <p:txBody>
          <a:bodyPr/>
          <a:lstStyle/>
          <a:p>
            <a:r>
              <a:rPr lang="en-US" dirty="0"/>
              <a:t>Douglas Fire Complex (2013)</a:t>
            </a:r>
          </a:p>
        </p:txBody>
      </p:sp>
      <p:pic>
        <p:nvPicPr>
          <p:cNvPr id="15" name="Picture 14" descr="A picture containing outdoor, grass, field, yellow&#10;&#10;Description automatically generated">
            <a:extLst>
              <a:ext uri="{FF2B5EF4-FFF2-40B4-BE49-F238E27FC236}">
                <a16:creationId xmlns:a16="http://schemas.microsoft.com/office/drawing/2014/main" id="{B2B52246-4B49-45C5-82BF-3633C0FE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" t="2288" r="33697" b="10851"/>
          <a:stretch/>
        </p:blipFill>
        <p:spPr>
          <a:xfrm>
            <a:off x="1634835" y="1351550"/>
            <a:ext cx="4581238" cy="5473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7BC90-75AA-4CBA-9DA5-665E81533A4A}"/>
              </a:ext>
            </a:extLst>
          </p:cNvPr>
          <p:cNvSpPr txBox="1"/>
          <p:nvPr/>
        </p:nvSpPr>
        <p:spPr>
          <a:xfrm>
            <a:off x="3346882" y="6563541"/>
            <a:ext cx="28691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Images from Esri Landsat Live Viewer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2A7F3-1C30-4525-A562-C618FA8AF16A}"/>
              </a:ext>
            </a:extLst>
          </p:cNvPr>
          <p:cNvSpPr txBox="1"/>
          <p:nvPr/>
        </p:nvSpPr>
        <p:spPr>
          <a:xfrm>
            <a:off x="1653435" y="5900247"/>
            <a:ext cx="275190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Pre-fire 2013</a:t>
            </a:r>
          </a:p>
        </p:txBody>
      </p:sp>
      <p:cxnSp>
        <p:nvCxnSpPr>
          <p:cNvPr id="21" name="Google Shape;151;p22">
            <a:extLst>
              <a:ext uri="{FF2B5EF4-FFF2-40B4-BE49-F238E27FC236}">
                <a16:creationId xmlns:a16="http://schemas.microsoft.com/office/drawing/2014/main" id="{B8F95AFF-96CC-47EA-AA83-A5D938397AB6}"/>
              </a:ext>
            </a:extLst>
          </p:cNvPr>
          <p:cNvCxnSpPr>
            <a:cxnSpLocks/>
          </p:cNvCxnSpPr>
          <p:nvPr/>
        </p:nvCxnSpPr>
        <p:spPr>
          <a:xfrm>
            <a:off x="10767675" y="2421970"/>
            <a:ext cx="905971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2;p22">
            <a:extLst>
              <a:ext uri="{FF2B5EF4-FFF2-40B4-BE49-F238E27FC236}">
                <a16:creationId xmlns:a16="http://schemas.microsoft.com/office/drawing/2014/main" id="{1DC77B58-DEAF-43FA-B15D-93AC32E533E8}"/>
              </a:ext>
            </a:extLst>
          </p:cNvPr>
          <p:cNvSpPr txBox="1"/>
          <p:nvPr/>
        </p:nvSpPr>
        <p:spPr>
          <a:xfrm>
            <a:off x="10788389" y="1834156"/>
            <a:ext cx="1005701" cy="4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</a:rPr>
              <a:t>5 km</a:t>
            </a:r>
            <a:endParaRPr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B962F-3A07-42E3-9829-41779C3C2238}"/>
              </a:ext>
            </a:extLst>
          </p:cNvPr>
          <p:cNvSpPr txBox="1">
            <a:spLocks/>
          </p:cNvSpPr>
          <p:nvPr/>
        </p:nvSpPr>
        <p:spPr>
          <a:xfrm>
            <a:off x="747253" y="1810326"/>
            <a:ext cx="4566704" cy="462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pic>
        <p:nvPicPr>
          <p:cNvPr id="9" name="Picture 8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0F9B6ACE-BCB5-43DF-A250-034A19342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8732541" y="1607672"/>
            <a:ext cx="3417685" cy="4370293"/>
          </a:xfrm>
          <a:prstGeom prst="rect">
            <a:avLst/>
          </a:prstGeom>
        </p:spPr>
      </p:pic>
      <p:pic>
        <p:nvPicPr>
          <p:cNvPr id="10" name="Google Shape;149;p22">
            <a:extLst>
              <a:ext uri="{FF2B5EF4-FFF2-40B4-BE49-F238E27FC236}">
                <a16:creationId xmlns:a16="http://schemas.microsoft.com/office/drawing/2014/main" id="{724A45E8-3157-4C7B-8D2C-C70F092C1B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4" t="1244" r="1314"/>
          <a:stretch/>
        </p:blipFill>
        <p:spPr>
          <a:xfrm>
            <a:off x="5403274" y="1607672"/>
            <a:ext cx="3318108" cy="437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4F57CE-39A2-472D-8CB2-1B3EEE89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857" y="5296519"/>
            <a:ext cx="1000400" cy="9057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EE2687F-6064-40FD-9DF1-4D1DC2CA4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320" y="5298548"/>
            <a:ext cx="1247305" cy="8315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C7B7-FF4E-4051-9E0F-871CB324BBEF}"/>
              </a:ext>
            </a:extLst>
          </p:cNvPr>
          <p:cNvSpPr txBox="1"/>
          <p:nvPr/>
        </p:nvSpPr>
        <p:spPr>
          <a:xfrm>
            <a:off x="8857674" y="6202302"/>
            <a:ext cx="279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Zald</a:t>
            </a:r>
            <a:r>
              <a:rPr lang="en-US" sz="1800" dirty="0"/>
              <a:t> and Dunn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10326"/>
            <a:ext cx="4566704" cy="4627419"/>
          </a:xfrm>
        </p:spPr>
        <p:txBody>
          <a:bodyPr>
            <a:normAutofit/>
          </a:bodyPr>
          <a:lstStyle/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20007-671B-43EE-9B3E-4A637731C5F6}"/>
              </a:ext>
            </a:extLst>
          </p:cNvPr>
          <p:cNvGrpSpPr/>
          <p:nvPr/>
        </p:nvGrpSpPr>
        <p:grpSpPr>
          <a:xfrm>
            <a:off x="5441960" y="2010612"/>
            <a:ext cx="3263844" cy="3742488"/>
            <a:chOff x="4060931" y="1720387"/>
            <a:chExt cx="3922247" cy="4497446"/>
          </a:xfrm>
        </p:grpSpPr>
        <p:pic>
          <p:nvPicPr>
            <p:cNvPr id="7" name="Google Shape;104;p18">
              <a:extLst>
                <a:ext uri="{FF2B5EF4-FFF2-40B4-BE49-F238E27FC236}">
                  <a16:creationId xmlns:a16="http://schemas.microsoft.com/office/drawing/2014/main" id="{A0D638CB-D1F7-4E20-A860-376E68FCD35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949" r="16431"/>
            <a:stretch/>
          </p:blipFill>
          <p:spPr>
            <a:xfrm>
              <a:off x="4060931" y="172038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106;p18">
              <a:extLst>
                <a:ext uri="{FF2B5EF4-FFF2-40B4-BE49-F238E27FC236}">
                  <a16:creationId xmlns:a16="http://schemas.microsoft.com/office/drawing/2014/main" id="{6724BA73-4EC0-45C9-912A-CA6CC7E7CECC}"/>
                </a:ext>
              </a:extLst>
            </p:cNvPr>
            <p:cNvSpPr txBox="1"/>
            <p:nvPr/>
          </p:nvSpPr>
          <p:spPr>
            <a:xfrm>
              <a:off x="4060931" y="5258420"/>
              <a:ext cx="2191221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Pre-Douglas Fire 2013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CC0EF8-352B-45E0-A83B-43441C7B9818}"/>
              </a:ext>
            </a:extLst>
          </p:cNvPr>
          <p:cNvGrpSpPr/>
          <p:nvPr/>
        </p:nvGrpSpPr>
        <p:grpSpPr>
          <a:xfrm>
            <a:off x="8833807" y="2003901"/>
            <a:ext cx="3263844" cy="3742488"/>
            <a:chOff x="8154051" y="1713677"/>
            <a:chExt cx="3922247" cy="4497446"/>
          </a:xfrm>
        </p:grpSpPr>
        <p:pic>
          <p:nvPicPr>
            <p:cNvPr id="10" name="Google Shape;105;p18">
              <a:extLst>
                <a:ext uri="{FF2B5EF4-FFF2-40B4-BE49-F238E27FC236}">
                  <a16:creationId xmlns:a16="http://schemas.microsoft.com/office/drawing/2014/main" id="{B389FDAB-4242-459F-B132-1F9210A5E8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65" r="16211"/>
            <a:stretch/>
          </p:blipFill>
          <p:spPr>
            <a:xfrm>
              <a:off x="8154051" y="171367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107;p18">
              <a:extLst>
                <a:ext uri="{FF2B5EF4-FFF2-40B4-BE49-F238E27FC236}">
                  <a16:creationId xmlns:a16="http://schemas.microsoft.com/office/drawing/2014/main" id="{2A0514D7-74EE-4BED-8F94-7229B0F5F076}"/>
                </a:ext>
              </a:extLst>
            </p:cNvPr>
            <p:cNvSpPr txBox="1"/>
            <p:nvPr/>
          </p:nvSpPr>
          <p:spPr>
            <a:xfrm>
              <a:off x="8177786" y="5259774"/>
              <a:ext cx="2191222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Post-Douglas Fire 2015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2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836"/>
          </a:xfrm>
        </p:spPr>
        <p:txBody>
          <a:bodyPr/>
          <a:lstStyle/>
          <a:p>
            <a:r>
              <a:rPr lang="en-US" dirty="0"/>
              <a:t>Goal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808" y="2611582"/>
            <a:ext cx="9601200" cy="951346"/>
          </a:xfrm>
        </p:spPr>
        <p:txBody>
          <a:bodyPr>
            <a:normAutofit/>
          </a:bodyPr>
          <a:lstStyle/>
          <a:p>
            <a:r>
              <a:rPr lang="en-US" dirty="0"/>
              <a:t>How quickly does vegetation recover after wildfires?</a:t>
            </a:r>
          </a:p>
          <a:p>
            <a:r>
              <a:rPr lang="en-US" dirty="0"/>
              <a:t>How does recovery vary based on land management practices? 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C61252-7751-4D09-AE02-D61746F0E4D1}"/>
              </a:ext>
            </a:extLst>
          </p:cNvPr>
          <p:cNvSpPr txBox="1">
            <a:spLocks/>
          </p:cNvSpPr>
          <p:nvPr/>
        </p:nvSpPr>
        <p:spPr>
          <a:xfrm>
            <a:off x="1371600" y="1431636"/>
            <a:ext cx="9601200" cy="951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project we aim to investigate how this pattern of private and public land management influences vegetation recovery through normalized differenced vegetation index analysis (NDVI) over time pre and post-fire.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DCF55C-58CA-456E-AB6C-115CA54CCB35}"/>
              </a:ext>
            </a:extLst>
          </p:cNvPr>
          <p:cNvSpPr txBox="1">
            <a:spLocks/>
          </p:cNvSpPr>
          <p:nvPr/>
        </p:nvSpPr>
        <p:spPr>
          <a:xfrm>
            <a:off x="1556208" y="467591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calculate normalized differenced vegetation index (NDVI) for pre-and post-fire </a:t>
            </a:r>
            <a:r>
              <a:rPr lang="en-US" dirty="0" err="1"/>
              <a:t>landsat</a:t>
            </a:r>
            <a:r>
              <a:rPr lang="en-US" dirty="0"/>
              <a:t> data to investigate vegetation recovery of the Douglas Fire (July 2013). </a:t>
            </a:r>
          </a:p>
          <a:p>
            <a:r>
              <a:rPr lang="en-US" dirty="0"/>
              <a:t>We will separate this analysis based on land ownership separate by private (Roseburg Timber) and publicly (Bureau of Land Management) land.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0C3729-D163-4126-800E-3D778972FEC0}"/>
              </a:ext>
            </a:extLst>
          </p:cNvPr>
          <p:cNvSpPr txBox="1">
            <a:spLocks/>
          </p:cNvSpPr>
          <p:nvPr/>
        </p:nvSpPr>
        <p:spPr>
          <a:xfrm>
            <a:off x="1403808" y="3729183"/>
            <a:ext cx="9601200" cy="745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 (</a:t>
            </a:r>
            <a:r>
              <a:rPr lang="en-US" i="1" dirty="0" err="1"/>
              <a:t>Zald</a:t>
            </a:r>
            <a:r>
              <a:rPr lang="en-US" i="1" dirty="0"/>
              <a:t> and Dunn 2018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3B56-C020-9A41-AFB8-CE25D3AC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8750"/>
            <a:ext cx="12213883" cy="4885553"/>
          </a:xfrm>
        </p:spPr>
      </p:pic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146</TotalTime>
  <Words>617</Words>
  <Application>Microsoft Office PowerPoint</Application>
  <PresentationFormat>Widescreen</PresentationFormat>
  <Paragraphs>70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Vegetation analysis of fire-affected region in the context of land management</vt:lpstr>
      <vt:lpstr>Douglas Fire Complex (2013)</vt:lpstr>
      <vt:lpstr>Motivation</vt:lpstr>
      <vt:lpstr>Motivation</vt:lpstr>
      <vt:lpstr>Goal and Questions</vt:lpstr>
      <vt:lpstr>Methodology: Datasets</vt:lpstr>
      <vt:lpstr>Methodology: Tools</vt:lpstr>
      <vt:lpstr>Methodology: Workflow</vt:lpstr>
      <vt:lpstr>Results: Boxplots</vt:lpstr>
      <vt:lpstr>Results: Post-fire Mean NDVI Trendlines</vt:lpstr>
      <vt:lpstr>Results: Percent Recovery (June)</vt:lpstr>
      <vt:lpstr>Discussion</vt:lpstr>
      <vt:lpstr>Further Steps &amp; Questions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Brooke Hunter</cp:lastModifiedBy>
  <cp:revision>7</cp:revision>
  <dcterms:created xsi:type="dcterms:W3CDTF">2022-03-08T03:14:19Z</dcterms:created>
  <dcterms:modified xsi:type="dcterms:W3CDTF">2022-03-09T15:30:53Z</dcterms:modified>
</cp:coreProperties>
</file>